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53" r:id="rId1"/>
  </p:sldMasterIdLst>
  <p:notesMasterIdLst>
    <p:notesMasterId r:id="rId19"/>
  </p:notesMasterIdLst>
  <p:sldIdLst>
    <p:sldId id="263" r:id="rId2"/>
    <p:sldId id="285" r:id="rId3"/>
    <p:sldId id="308" r:id="rId4"/>
    <p:sldId id="310" r:id="rId5"/>
    <p:sldId id="286" r:id="rId6"/>
    <p:sldId id="312" r:id="rId7"/>
    <p:sldId id="315" r:id="rId8"/>
    <p:sldId id="319" r:id="rId9"/>
    <p:sldId id="287" r:id="rId10"/>
    <p:sldId id="316" r:id="rId11"/>
    <p:sldId id="317" r:id="rId12"/>
    <p:sldId id="321" r:id="rId13"/>
    <p:sldId id="289" r:id="rId14"/>
    <p:sldId id="318" r:id="rId15"/>
    <p:sldId id="314" r:id="rId16"/>
    <p:sldId id="306" r:id="rId17"/>
    <p:sldId id="30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438C"/>
    <a:srgbClr val="1C3D77"/>
    <a:srgbClr val="843CBC"/>
    <a:srgbClr val="1C4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06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9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jpg>
</file>

<file path=ppt/media/image4.JP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606CCE-96B5-456B-BDB8-5AB82A6B73C2}" type="datetimeFigureOut">
              <a:rPr lang="en-NL" smtClean="0"/>
              <a:t>11/12/25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EB4E-BD9D-40C2-ACA6-F5A7A8E19669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30909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9468081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7261462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071561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30389569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4083999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62191980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18635874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3686802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1773415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6908517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66465514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32285941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26060115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47076500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47700502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56354905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3D0A0-CD79-4217-8564-E505E2EEAA91}" type="datetime8">
              <a:rPr lang="en-NL" smtClean="0"/>
              <a:t>11/12/25 10:17 AM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CC Group – Diversity Makes Strong</a:t>
            </a:r>
            <a:endParaRPr lang="en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668A2C3-69B5-4450-B5B1-A41842134C22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1823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ajfb5LSbQVM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dylanbeattie.net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nipafx.dev/" TargetMode="External"/><Relationship Id="rId5" Type="http://schemas.openxmlformats.org/officeDocument/2006/relationships/hyperlink" Target="https://www.youtube.com/@CodeEurope/videos" TargetMode="External"/><Relationship Id="rId4" Type="http://schemas.openxmlformats.org/officeDocument/2006/relationships/hyperlink" Target="https://www.codeeurope.pl/en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codewithrockstar.com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codewithrockstar.com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Afbeelding 26" descr="Afbeelding met tekst, buiten&#10;&#10;Automatisch gegenereerde beschrijving">
            <a:extLst>
              <a:ext uri="{FF2B5EF4-FFF2-40B4-BE49-F238E27FC236}">
                <a16:creationId xmlns:a16="http://schemas.microsoft.com/office/drawing/2014/main" id="{81530D42-C1A8-CB53-C609-6799A82A05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72" r="3977" b="1"/>
          <a:stretch/>
        </p:blipFill>
        <p:spPr>
          <a:xfrm>
            <a:off x="2449145" y="0"/>
            <a:ext cx="6209619" cy="5809129"/>
          </a:xfrm>
          <a:custGeom>
            <a:avLst/>
            <a:gdLst/>
            <a:ahLst/>
            <a:cxnLst/>
            <a:rect l="l" t="t" r="r" b="b"/>
            <a:pathLst>
              <a:path w="4831627" h="4520011">
                <a:moveTo>
                  <a:pt x="0" y="0"/>
                </a:moveTo>
                <a:lnTo>
                  <a:pt x="4831627" y="0"/>
                </a:lnTo>
                <a:lnTo>
                  <a:pt x="1416677" y="4520011"/>
                </a:lnTo>
                <a:close/>
              </a:path>
            </a:pathLst>
          </a:custGeom>
        </p:spPr>
      </p:pic>
      <p:sp>
        <p:nvSpPr>
          <p:cNvPr id="23" name="Tekstvak 22">
            <a:extLst>
              <a:ext uri="{FF2B5EF4-FFF2-40B4-BE49-F238E27FC236}">
                <a16:creationId xmlns:a16="http://schemas.microsoft.com/office/drawing/2014/main" id="{93C0E6BF-4482-0415-9742-CCF61C5099ED}"/>
              </a:ext>
            </a:extLst>
          </p:cNvPr>
          <p:cNvSpPr txBox="1"/>
          <p:nvPr/>
        </p:nvSpPr>
        <p:spPr>
          <a:xfrm>
            <a:off x="-683910" y="2367910"/>
            <a:ext cx="4015442" cy="16463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1400" dirty="0">
                <a:latin typeface="+mj-lt"/>
                <a:ea typeface="+mj-ea"/>
                <a:cs typeface="+mj-cs"/>
              </a:rPr>
              <a:t>&lt;IT is our nature&gt;</a:t>
            </a:r>
          </a:p>
        </p:txBody>
      </p:sp>
      <p:pic>
        <p:nvPicPr>
          <p:cNvPr id="33" name="Afbeelding 32">
            <a:extLst>
              <a:ext uri="{FF2B5EF4-FFF2-40B4-BE49-F238E27FC236}">
                <a16:creationId xmlns:a16="http://schemas.microsoft.com/office/drawing/2014/main" id="{87F92FC9-4F4F-0CCF-CB6B-6290144B4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392" y="2785961"/>
            <a:ext cx="3817536" cy="4072039"/>
          </a:xfrm>
          <a:prstGeom prst="rect">
            <a:avLst/>
          </a:prstGeom>
        </p:spPr>
      </p:pic>
      <p:pic>
        <p:nvPicPr>
          <p:cNvPr id="39" name="Afbeelding 38">
            <a:extLst>
              <a:ext uri="{FF2B5EF4-FFF2-40B4-BE49-F238E27FC236}">
                <a16:creationId xmlns:a16="http://schemas.microsoft.com/office/drawing/2014/main" id="{C73F417D-47C8-3A53-A377-27892A1883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77" y="2957911"/>
            <a:ext cx="2833374" cy="660730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6609FB8C-AF67-3299-755C-A46E43F58DA1}"/>
              </a:ext>
            </a:extLst>
          </p:cNvPr>
          <p:cNvSpPr txBox="1">
            <a:spLocks/>
          </p:cNvSpPr>
          <p:nvPr/>
        </p:nvSpPr>
        <p:spPr>
          <a:xfrm>
            <a:off x="471384" y="6112247"/>
            <a:ext cx="10515600" cy="539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b="1" dirty="0">
                <a:solidFill>
                  <a:srgbClr val="1C3D77"/>
                </a:solidFill>
              </a:rPr>
              <a:t>Code Europe</a:t>
            </a:r>
          </a:p>
        </p:txBody>
      </p:sp>
    </p:spTree>
    <p:extLst>
      <p:ext uri="{BB962C8B-B14F-4D97-AF65-F5344CB8AC3E}">
        <p14:creationId xmlns:p14="http://schemas.microsoft.com/office/powerpoint/2010/main" val="1401998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F12157-671C-21CA-12F9-34C807FCB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57A30AE-83FF-4BE8-3FDE-FD22B8856D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7000"/>
          </a:blip>
          <a:srcRect l="48484" t="33998" r="7837" b="26767"/>
          <a:stretch/>
        </p:blipFill>
        <p:spPr>
          <a:xfrm rot="1748645">
            <a:off x="7234460" y="-1437823"/>
            <a:ext cx="6220002" cy="2968263"/>
          </a:xfrm>
          <a:prstGeom prst="triangle">
            <a:avLst>
              <a:gd name="adj" fmla="val 85513"/>
            </a:avLst>
          </a:prstGeom>
          <a:ln>
            <a:noFill/>
          </a:ln>
          <a:effectLst>
            <a:softEdge rad="11250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2A289B4-C867-8B6A-A97E-45F74A703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77" y="331570"/>
            <a:ext cx="10515600" cy="53975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GB" b="1" dirty="0">
                <a:solidFill>
                  <a:srgbClr val="1C3D77"/>
                </a:solidFill>
              </a:rPr>
              <a:t>Java 25 (what happened from 22 till 25)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A2A1A0F-C142-D47D-77A5-1BC816399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23956D-23EF-0A1E-B48F-79FD0A32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10</a:t>
            </a:fld>
            <a:endParaRPr lang="en-NL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1C6EA9A3-946A-5504-8584-E2C9BC7349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  <p:sp>
        <p:nvSpPr>
          <p:cNvPr id="3" name="Rechthoek 5">
            <a:extLst>
              <a:ext uri="{FF2B5EF4-FFF2-40B4-BE49-F238E27FC236}">
                <a16:creationId xmlns:a16="http://schemas.microsoft.com/office/drawing/2014/main" id="{FE329E2A-C1D5-0CFC-2B4E-AE1624AAB663}"/>
              </a:ext>
            </a:extLst>
          </p:cNvPr>
          <p:cNvSpPr/>
          <p:nvPr/>
        </p:nvSpPr>
        <p:spPr>
          <a:xfrm>
            <a:off x="530225" y="1325366"/>
            <a:ext cx="8770938" cy="4363053"/>
          </a:xfrm>
          <a:solidFill>
            <a:schemeClr val="accent5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b="1" dirty="0" err="1">
                <a:solidFill>
                  <a:srgbClr val="1C3D77"/>
                </a:solidFill>
              </a:rPr>
              <a:t>Constructor</a:t>
            </a:r>
            <a:r>
              <a:rPr lang="nl-NL" b="1" dirty="0">
                <a:solidFill>
                  <a:srgbClr val="1C3D77"/>
                </a:solidFill>
              </a:rPr>
              <a:t> 	</a:t>
            </a:r>
            <a:r>
              <a:rPr lang="nl-NL" dirty="0">
                <a:solidFill>
                  <a:srgbClr val="1C3D77"/>
                </a:solidFill>
              </a:rPr>
              <a:t>									(JEP513)</a:t>
            </a:r>
          </a:p>
          <a:p>
            <a:endParaRPr lang="nl-NL" dirty="0">
              <a:solidFill>
                <a:srgbClr val="1C3D77"/>
              </a:solidFill>
            </a:endParaRPr>
          </a:p>
          <a:p>
            <a:endParaRPr lang="nl-NL" sz="1000" dirty="0">
              <a:solidFill>
                <a:srgbClr val="1C3D77"/>
              </a:solidFill>
              <a:latin typeface="Century Gothic" panose="020B0502020202020204" pitchFamily="34" charset="0"/>
            </a:endParaRPr>
          </a:p>
          <a:p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class Test </a:t>
            </a:r>
            <a:r>
              <a:rPr lang="nl-NL" sz="2000" dirty="0" err="1">
                <a:solidFill>
                  <a:srgbClr val="1C3D77"/>
                </a:solidFill>
                <a:latin typeface="Century Gothic" panose="020B0502020202020204" pitchFamily="34" charset="0"/>
              </a:rPr>
              <a:t>extends</a:t>
            </a:r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 </a:t>
            </a:r>
            <a:r>
              <a:rPr lang="nl-NL" sz="2000" dirty="0" err="1">
                <a:solidFill>
                  <a:srgbClr val="1C3D77"/>
                </a:solidFill>
                <a:latin typeface="Century Gothic" panose="020B0502020202020204" pitchFamily="34" charset="0"/>
              </a:rPr>
              <a:t>somethingAwesome</a:t>
            </a:r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 {</a:t>
            </a:r>
          </a:p>
          <a:p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	</a:t>
            </a:r>
          </a:p>
          <a:p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	public Test () {</a:t>
            </a:r>
          </a:p>
          <a:p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		// </a:t>
            </a:r>
            <a:r>
              <a:rPr lang="nl-NL" sz="2000" dirty="0" err="1">
                <a:solidFill>
                  <a:srgbClr val="1C3D77"/>
                </a:solidFill>
                <a:latin typeface="Century Gothic" panose="020B0502020202020204" pitchFamily="34" charset="0"/>
              </a:rPr>
              <a:t>prologue</a:t>
            </a:r>
            <a:endParaRPr lang="nl-NL" sz="2000" dirty="0">
              <a:solidFill>
                <a:srgbClr val="1C3D77"/>
              </a:solidFill>
              <a:latin typeface="Century Gothic" panose="020B0502020202020204" pitchFamily="34" charset="0"/>
            </a:endParaRPr>
          </a:p>
          <a:p>
            <a:endParaRPr lang="nl-NL" sz="2000" dirty="0">
              <a:solidFill>
                <a:srgbClr val="1C3D77"/>
              </a:solidFill>
              <a:latin typeface="Century Gothic" panose="020B0502020202020204" pitchFamily="34" charset="0"/>
            </a:endParaRPr>
          </a:p>
          <a:p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		super();</a:t>
            </a:r>
          </a:p>
          <a:p>
            <a:endParaRPr lang="nl-NL" sz="2000" dirty="0">
              <a:solidFill>
                <a:srgbClr val="1C3D77"/>
              </a:solidFill>
              <a:latin typeface="Century Gothic" panose="020B0502020202020204" pitchFamily="34" charset="0"/>
            </a:endParaRPr>
          </a:p>
          <a:p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		// </a:t>
            </a:r>
            <a:r>
              <a:rPr lang="nl-NL" sz="2000" dirty="0" err="1">
                <a:solidFill>
                  <a:srgbClr val="1C3D77"/>
                </a:solidFill>
                <a:latin typeface="Century Gothic" panose="020B0502020202020204" pitchFamily="34" charset="0"/>
              </a:rPr>
              <a:t>epilogue</a:t>
            </a:r>
            <a:endParaRPr lang="nl-NL" sz="2000" dirty="0">
              <a:solidFill>
                <a:srgbClr val="1C3D77"/>
              </a:solidFill>
              <a:latin typeface="Century Gothic" panose="020B0502020202020204" pitchFamily="34" charset="0"/>
            </a:endParaRPr>
          </a:p>
          <a:p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	}</a:t>
            </a:r>
          </a:p>
          <a:p>
            <a:r>
              <a:rPr lang="nl-NL" sz="2000" dirty="0">
                <a:solidFill>
                  <a:srgbClr val="1C3D77"/>
                </a:solidFill>
                <a:latin typeface="Century Gothic" panose="020B0502020202020204" pitchFamily="34" charset="0"/>
              </a:rPr>
              <a:t>}</a:t>
            </a:r>
          </a:p>
          <a:p>
            <a:endParaRPr lang="nl-NL" dirty="0">
              <a:solidFill>
                <a:srgbClr val="1C3D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351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C42DB7-7675-211C-95A1-5F39D2092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CE5F10-A9AA-99F5-7C5C-06ECB20C23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7000"/>
          </a:blip>
          <a:srcRect l="48484" t="33998" r="7837" b="26767"/>
          <a:stretch/>
        </p:blipFill>
        <p:spPr>
          <a:xfrm rot="1748645">
            <a:off x="7234460" y="-1437823"/>
            <a:ext cx="6220002" cy="2968263"/>
          </a:xfrm>
          <a:prstGeom prst="triangle">
            <a:avLst>
              <a:gd name="adj" fmla="val 85513"/>
            </a:avLst>
          </a:prstGeom>
          <a:ln>
            <a:noFill/>
          </a:ln>
          <a:effectLst>
            <a:softEdge rad="11250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5441222-D0EB-3EB2-388E-5C872CBEB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77" y="331570"/>
            <a:ext cx="10515600" cy="53975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GB" b="1" dirty="0">
                <a:solidFill>
                  <a:srgbClr val="1C3D77"/>
                </a:solidFill>
              </a:rPr>
              <a:t>Java 25 (what happened from 22 till 25)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CB9F59-1EA4-A6F5-169D-F1F051EE7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3115881-E3F0-771E-E096-258910BEA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11</a:t>
            </a:fld>
            <a:endParaRPr lang="en-NL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C7A73926-BE49-C38A-48B1-83C7E1072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  <p:sp>
        <p:nvSpPr>
          <p:cNvPr id="3" name="Rechthoek 5">
            <a:extLst>
              <a:ext uri="{FF2B5EF4-FFF2-40B4-BE49-F238E27FC236}">
                <a16:creationId xmlns:a16="http://schemas.microsoft.com/office/drawing/2014/main" id="{333858B4-4AC0-CFC2-02A9-3FBADE72758A}"/>
              </a:ext>
            </a:extLst>
          </p:cNvPr>
          <p:cNvSpPr/>
          <p:nvPr/>
        </p:nvSpPr>
        <p:spPr>
          <a:xfrm>
            <a:off x="530225" y="1325366"/>
            <a:ext cx="8770938" cy="4363053"/>
          </a:xfrm>
          <a:solidFill>
            <a:schemeClr val="accent5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b="1" dirty="0" err="1">
                <a:solidFill>
                  <a:srgbClr val="1C3D77"/>
                </a:solidFill>
              </a:rPr>
              <a:t>Ahead</a:t>
            </a:r>
            <a:r>
              <a:rPr lang="nl-NL" b="1" dirty="0">
                <a:solidFill>
                  <a:srgbClr val="1C3D77"/>
                </a:solidFill>
              </a:rPr>
              <a:t> of time </a:t>
            </a:r>
            <a:r>
              <a:rPr lang="nl-NL" b="1" dirty="0" err="1">
                <a:solidFill>
                  <a:srgbClr val="1C3D77"/>
                </a:solidFill>
              </a:rPr>
              <a:t>computation</a:t>
            </a:r>
            <a:r>
              <a:rPr lang="nl-NL" b="1" dirty="0">
                <a:solidFill>
                  <a:srgbClr val="1C3D77"/>
                </a:solidFill>
              </a:rPr>
              <a:t> – Java Performance   	(JEP 483 / 514 / 515)</a:t>
            </a:r>
          </a:p>
          <a:p>
            <a:endParaRPr lang="nl-NL" dirty="0">
              <a:solidFill>
                <a:srgbClr val="1C3D77"/>
              </a:solidFill>
            </a:endParaRPr>
          </a:p>
          <a:p>
            <a:r>
              <a:rPr lang="nl-NL" dirty="0">
                <a:solidFill>
                  <a:srgbClr val="1C3D77"/>
                </a:solidFill>
              </a:rPr>
              <a:t>Java performance is </a:t>
            </a:r>
            <a:r>
              <a:rPr lang="nl-NL" dirty="0" err="1">
                <a:solidFill>
                  <a:srgbClr val="1C3D77"/>
                </a:solidFill>
              </a:rPr>
              <a:t>good</a:t>
            </a:r>
            <a:r>
              <a:rPr lang="nl-NL" dirty="0">
                <a:solidFill>
                  <a:srgbClr val="1C3D77"/>
                </a:solidFill>
              </a:rPr>
              <a:t> (</a:t>
            </a:r>
            <a:r>
              <a:rPr lang="nl-NL" dirty="0" err="1">
                <a:solidFill>
                  <a:srgbClr val="1C3D77"/>
                </a:solidFill>
              </a:rPr>
              <a:t>can</a:t>
            </a:r>
            <a:r>
              <a:rPr lang="nl-NL" dirty="0">
                <a:solidFill>
                  <a:srgbClr val="1C3D77"/>
                </a:solidFill>
              </a:rPr>
              <a:t> </a:t>
            </a:r>
            <a:r>
              <a:rPr lang="nl-NL" dirty="0" err="1">
                <a:solidFill>
                  <a:srgbClr val="1C3D77"/>
                </a:solidFill>
              </a:rPr>
              <a:t>rival</a:t>
            </a:r>
            <a:r>
              <a:rPr lang="nl-NL" dirty="0">
                <a:solidFill>
                  <a:srgbClr val="1C3D77"/>
                </a:solidFill>
              </a:rPr>
              <a:t> C(++))</a:t>
            </a:r>
          </a:p>
          <a:p>
            <a:r>
              <a:rPr lang="nl-NL" dirty="0">
                <a:solidFill>
                  <a:srgbClr val="1C3D77"/>
                </a:solidFill>
              </a:rPr>
              <a:t>	-&gt; Downsides </a:t>
            </a:r>
            <a:r>
              <a:rPr lang="nl-NL" dirty="0" err="1">
                <a:solidFill>
                  <a:srgbClr val="1C3D77"/>
                </a:solidFill>
              </a:rPr>
              <a:t>to</a:t>
            </a:r>
            <a:r>
              <a:rPr lang="nl-NL" dirty="0">
                <a:solidFill>
                  <a:srgbClr val="1C3D77"/>
                </a:solidFill>
              </a:rPr>
              <a:t> </a:t>
            </a:r>
            <a:r>
              <a:rPr lang="nl-NL" dirty="0" err="1">
                <a:solidFill>
                  <a:srgbClr val="1C3D77"/>
                </a:solidFill>
              </a:rPr>
              <a:t>java</a:t>
            </a:r>
            <a:r>
              <a:rPr lang="nl-NL" dirty="0">
                <a:solidFill>
                  <a:srgbClr val="1C3D77"/>
                </a:solidFill>
              </a:rPr>
              <a:t> slower startup/</a:t>
            </a:r>
            <a:r>
              <a:rPr lang="nl-NL" dirty="0" err="1">
                <a:solidFill>
                  <a:srgbClr val="1C3D77"/>
                </a:solidFill>
              </a:rPr>
              <a:t>warmup</a:t>
            </a:r>
            <a:r>
              <a:rPr lang="nl-NL" dirty="0">
                <a:solidFill>
                  <a:srgbClr val="1C3D77"/>
                </a:solidFill>
              </a:rPr>
              <a:t> </a:t>
            </a:r>
            <a:r>
              <a:rPr lang="nl-NL" dirty="0" err="1">
                <a:solidFill>
                  <a:srgbClr val="1C3D77"/>
                </a:solidFill>
              </a:rPr>
              <a:t>phase</a:t>
            </a:r>
            <a:endParaRPr lang="nl-NL" dirty="0">
              <a:solidFill>
                <a:srgbClr val="1C3D77"/>
              </a:solidFill>
            </a:endParaRPr>
          </a:p>
          <a:p>
            <a:r>
              <a:rPr lang="nl-NL" dirty="0">
                <a:solidFill>
                  <a:srgbClr val="1C3D77"/>
                </a:solidFill>
              </a:rPr>
              <a:t>	-&gt; Training runs</a:t>
            </a:r>
          </a:p>
          <a:p>
            <a:r>
              <a:rPr lang="nl-NL" dirty="0">
                <a:solidFill>
                  <a:srgbClr val="1C3D77"/>
                </a:solidFill>
              </a:rPr>
              <a:t>		-&gt; Project </a:t>
            </a:r>
            <a:r>
              <a:rPr lang="nl-NL" dirty="0" err="1">
                <a:solidFill>
                  <a:srgbClr val="1C3D77"/>
                </a:solidFill>
              </a:rPr>
              <a:t>Leyden</a:t>
            </a:r>
            <a:r>
              <a:rPr lang="nl-NL" dirty="0">
                <a:solidFill>
                  <a:srgbClr val="1C3D77"/>
                </a:solidFill>
              </a:rPr>
              <a:t> (</a:t>
            </a:r>
            <a:r>
              <a:rPr lang="nl-NL" dirty="0" err="1">
                <a:solidFill>
                  <a:srgbClr val="1C3D77"/>
                </a:solidFill>
              </a:rPr>
              <a:t>AOTCache</a:t>
            </a:r>
            <a:r>
              <a:rPr lang="nl-NL" dirty="0">
                <a:solidFill>
                  <a:srgbClr val="1C3D77"/>
                </a:solidFill>
              </a:rPr>
              <a:t>)</a:t>
            </a:r>
          </a:p>
          <a:p>
            <a:r>
              <a:rPr lang="nl-NL" dirty="0">
                <a:solidFill>
                  <a:srgbClr val="1C3D77"/>
                </a:solidFill>
              </a:rPr>
              <a:t>		-&gt; </a:t>
            </a:r>
            <a:r>
              <a:rPr lang="nl-NL" dirty="0" err="1">
                <a:solidFill>
                  <a:srgbClr val="1C3D77"/>
                </a:solidFill>
              </a:rPr>
              <a:t>Use</a:t>
            </a:r>
            <a:r>
              <a:rPr lang="nl-NL" dirty="0">
                <a:solidFill>
                  <a:srgbClr val="1C3D77"/>
                </a:solidFill>
              </a:rPr>
              <a:t> </a:t>
            </a:r>
            <a:r>
              <a:rPr lang="nl-NL" dirty="0" err="1">
                <a:solidFill>
                  <a:srgbClr val="1C3D77"/>
                </a:solidFill>
              </a:rPr>
              <a:t>this</a:t>
            </a:r>
            <a:r>
              <a:rPr lang="nl-NL" dirty="0">
                <a:solidFill>
                  <a:srgbClr val="1C3D77"/>
                </a:solidFill>
              </a:rPr>
              <a:t> as a </a:t>
            </a:r>
            <a:r>
              <a:rPr lang="nl-NL" dirty="0" err="1">
                <a:solidFill>
                  <a:srgbClr val="1C3D77"/>
                </a:solidFill>
              </a:rPr>
              <a:t>initial</a:t>
            </a:r>
            <a:r>
              <a:rPr lang="nl-NL" dirty="0">
                <a:solidFill>
                  <a:srgbClr val="1C3D77"/>
                </a:solidFill>
              </a:rPr>
              <a:t> state</a:t>
            </a:r>
          </a:p>
          <a:p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r>
              <a:rPr lang="nl-NL" dirty="0">
                <a:solidFill>
                  <a:srgbClr val="1C3D77"/>
                </a:solidFill>
              </a:rPr>
              <a:t>Compact object headers							(JEP519 / 450)</a:t>
            </a:r>
          </a:p>
          <a:p>
            <a:endParaRPr lang="nl-NL" dirty="0">
              <a:solidFill>
                <a:srgbClr val="1C3D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878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574BD-8D3F-45F4-2EF4-3AB7D71AEC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23622F-84A7-F7F5-F094-5A46B31BC3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7000"/>
          </a:blip>
          <a:srcRect l="48484" t="33998" r="7837" b="26767"/>
          <a:stretch/>
        </p:blipFill>
        <p:spPr>
          <a:xfrm rot="1748645">
            <a:off x="7234460" y="-1437823"/>
            <a:ext cx="6220002" cy="2968263"/>
          </a:xfrm>
          <a:prstGeom prst="triangle">
            <a:avLst>
              <a:gd name="adj" fmla="val 85513"/>
            </a:avLst>
          </a:prstGeom>
          <a:ln>
            <a:noFill/>
          </a:ln>
          <a:effectLst>
            <a:softEdge rad="11250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49916B3-7844-B7DF-E356-BE36FB464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77" y="331570"/>
            <a:ext cx="10515600" cy="53975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GB" b="1" dirty="0">
                <a:solidFill>
                  <a:srgbClr val="1C3D77"/>
                </a:solidFill>
              </a:rPr>
              <a:t>Java 25 (what happened from 22 till 25)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B17DA6-FD9A-643A-FC70-717DB82BC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2B14D40-2D05-1813-57F8-8CDA1EEC0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12</a:t>
            </a:fld>
            <a:endParaRPr lang="en-NL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10EFB83A-30B7-0F77-ED60-C5FFA92556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  <p:sp>
        <p:nvSpPr>
          <p:cNvPr id="3" name="Rechthoek 5">
            <a:extLst>
              <a:ext uri="{FF2B5EF4-FFF2-40B4-BE49-F238E27FC236}">
                <a16:creationId xmlns:a16="http://schemas.microsoft.com/office/drawing/2014/main" id="{173E579E-71DE-3855-C819-B64CD56A2F8F}"/>
              </a:ext>
            </a:extLst>
          </p:cNvPr>
          <p:cNvSpPr/>
          <p:nvPr/>
        </p:nvSpPr>
        <p:spPr>
          <a:xfrm>
            <a:off x="530225" y="1325366"/>
            <a:ext cx="8770938" cy="4363053"/>
          </a:xfrm>
          <a:solidFill>
            <a:schemeClr val="accent5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b="1" dirty="0" err="1">
                <a:solidFill>
                  <a:srgbClr val="1C3D77"/>
                </a:solidFill>
              </a:rPr>
              <a:t>Ahead</a:t>
            </a:r>
            <a:r>
              <a:rPr lang="nl-NL" b="1" dirty="0">
                <a:solidFill>
                  <a:srgbClr val="1C3D77"/>
                </a:solidFill>
              </a:rPr>
              <a:t> of time </a:t>
            </a:r>
            <a:r>
              <a:rPr lang="nl-NL" b="1" dirty="0" err="1">
                <a:solidFill>
                  <a:srgbClr val="1C3D77"/>
                </a:solidFill>
              </a:rPr>
              <a:t>computation</a:t>
            </a:r>
            <a:r>
              <a:rPr lang="nl-NL" b="1" dirty="0">
                <a:solidFill>
                  <a:srgbClr val="1C3D77"/>
                </a:solidFill>
              </a:rPr>
              <a:t> – Java Performance   	(JEP 483 / 514 / 515)</a:t>
            </a:r>
          </a:p>
          <a:p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r>
              <a:rPr lang="nl-NL" dirty="0">
                <a:solidFill>
                  <a:srgbClr val="1C3D77"/>
                </a:solidFill>
              </a:rPr>
              <a:t>How does </a:t>
            </a:r>
            <a:r>
              <a:rPr lang="nl-NL" dirty="0" err="1">
                <a:solidFill>
                  <a:srgbClr val="1C3D77"/>
                </a:solidFill>
              </a:rPr>
              <a:t>it</a:t>
            </a:r>
            <a:r>
              <a:rPr lang="nl-NL" dirty="0">
                <a:solidFill>
                  <a:srgbClr val="1C3D77"/>
                </a:solidFill>
              </a:rPr>
              <a:t> </a:t>
            </a:r>
            <a:r>
              <a:rPr lang="nl-NL" dirty="0" err="1">
                <a:solidFill>
                  <a:srgbClr val="1C3D77"/>
                </a:solidFill>
              </a:rPr>
              <a:t>work</a:t>
            </a:r>
            <a:r>
              <a:rPr lang="nl-NL" dirty="0">
                <a:solidFill>
                  <a:srgbClr val="1C3D77"/>
                </a:solidFill>
              </a:rPr>
              <a:t>:</a:t>
            </a:r>
          </a:p>
          <a:p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</p:txBody>
      </p:sp>
      <p:pic>
        <p:nvPicPr>
          <p:cNvPr id="7" name="Afbeelding 6" descr="Afbeelding met tekst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3EE1196D-5FBB-02FC-AFBC-CC8F7EEFF6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187" y="2523462"/>
            <a:ext cx="4610100" cy="35179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92FC9DC9-D73A-B961-06AD-27F248FD36E0}"/>
              </a:ext>
            </a:extLst>
          </p:cNvPr>
          <p:cNvSpPr txBox="1"/>
          <p:nvPr/>
        </p:nvSpPr>
        <p:spPr>
          <a:xfrm>
            <a:off x="7242432" y="4849227"/>
            <a:ext cx="26964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Benchmark:</a:t>
            </a:r>
          </a:p>
          <a:p>
            <a:r>
              <a:rPr lang="nl-NL" sz="1200" dirty="0"/>
              <a:t>Spring </a:t>
            </a:r>
            <a:r>
              <a:rPr lang="nl-NL" sz="1200" dirty="0" err="1"/>
              <a:t>Petclinic</a:t>
            </a:r>
            <a:endParaRPr lang="nl-NL" sz="1200" dirty="0"/>
          </a:p>
          <a:p>
            <a:endParaRPr lang="nl-NL" sz="1200" dirty="0"/>
          </a:p>
          <a:p>
            <a:r>
              <a:rPr lang="nl-NL" sz="1200" dirty="0"/>
              <a:t>~40% startup </a:t>
            </a:r>
            <a:r>
              <a:rPr lang="nl-NL" sz="1200" dirty="0" err="1"/>
              <a:t>reduction</a:t>
            </a:r>
            <a:endParaRPr lang="nl-NL" sz="1200" dirty="0"/>
          </a:p>
          <a:p>
            <a:r>
              <a:rPr lang="nl-NL" sz="1200" dirty="0"/>
              <a:t>(AOT cache </a:t>
            </a:r>
            <a:r>
              <a:rPr lang="nl-NL" sz="1200" dirty="0" err="1"/>
              <a:t>size</a:t>
            </a:r>
            <a:r>
              <a:rPr lang="nl-NL" sz="1200" dirty="0"/>
              <a:t> of ~130mb)</a:t>
            </a:r>
          </a:p>
        </p:txBody>
      </p:sp>
    </p:spTree>
    <p:extLst>
      <p:ext uri="{BB962C8B-B14F-4D97-AF65-F5344CB8AC3E}">
        <p14:creationId xmlns:p14="http://schemas.microsoft.com/office/powerpoint/2010/main" val="3177739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is Artificial Intelligence (AI) and Why People Should Learn About it -  UCF Business Incubation Program - University of Central Florida">
            <a:extLst>
              <a:ext uri="{FF2B5EF4-FFF2-40B4-BE49-F238E27FC236}">
                <a16:creationId xmlns:a16="http://schemas.microsoft.com/office/drawing/2014/main" id="{BC8F5976-70EE-59D7-1DB2-3204653E5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77" r="32780" b="2604"/>
          <a:stretch>
            <a:fillRect/>
          </a:stretch>
        </p:blipFill>
        <p:spPr bwMode="auto"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3029732-BCF2-8650-E010-F3E8F82FB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4454553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dirty="0"/>
              <a:t>Conclusions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AB4C140-0A4D-4CA9-DE79-AE0014AF83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36461" y="451861"/>
            <a:ext cx="143754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FC8F0F-FD48-ED5F-C376-3A5821134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C6EF1B73-FE7E-52A9-6F0A-D22B0D1AB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8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36B959-FEF3-3E54-7847-5F6872D41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persoon, kleding, violet, Magenta&#10;&#10;Door AI gegenereerde inhoud is mogelijk onjuist.">
            <a:extLst>
              <a:ext uri="{FF2B5EF4-FFF2-40B4-BE49-F238E27FC236}">
                <a16:creationId xmlns:a16="http://schemas.microsoft.com/office/drawing/2014/main" id="{D1B9E6FC-BEB3-23DE-9EF9-114EFB920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1" t="839" r="24750"/>
          <a:stretch>
            <a:fillRect/>
          </a:stretch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EB728E-E16F-641D-9C2B-772AEF65D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443609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1" dirty="0"/>
              <a:t>Code Europe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D322E7D-3AE0-F400-AE47-54FD6F6320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36461" y="451861"/>
            <a:ext cx="143754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9EE8FB6-61EF-0074-4292-5228F51DB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358B8351-C1D0-32B3-D1DC-3743DA1F40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407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C3666A-21C6-E6FC-B9D5-3D8F56E9A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5" name="Group 1094">
            <a:extLst>
              <a:ext uri="{FF2B5EF4-FFF2-40B4-BE49-F238E27FC236}">
                <a16:creationId xmlns:a16="http://schemas.microsoft.com/office/drawing/2014/main" id="{A5AFB369-4673-4727-A7CD-D86AFE0AE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96" name="Freeform 14">
              <a:extLst>
                <a:ext uri="{FF2B5EF4-FFF2-40B4-BE49-F238E27FC236}">
                  <a16:creationId xmlns:a16="http://schemas.microsoft.com/office/drawing/2014/main" id="{50709826-4D6B-4A97-8DB3-5DA166626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cxnSp>
          <p:nvCxnSpPr>
            <p:cNvPr id="1097" name="Straight Connector 1096">
              <a:extLst>
                <a:ext uri="{FF2B5EF4-FFF2-40B4-BE49-F238E27FC236}">
                  <a16:creationId xmlns:a16="http://schemas.microsoft.com/office/drawing/2014/main" id="{47263F58-6EE6-45B3-9BF2-C0BD5D30A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8" name="Straight Connector 1097">
              <a:extLst>
                <a:ext uri="{FF2B5EF4-FFF2-40B4-BE49-F238E27FC236}">
                  <a16:creationId xmlns:a16="http://schemas.microsoft.com/office/drawing/2014/main" id="{5197CE03-EB81-4718-BEA1-C2D488961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99" name="Rectangle 23">
              <a:extLst>
                <a:ext uri="{FF2B5EF4-FFF2-40B4-BE49-F238E27FC236}">
                  <a16:creationId xmlns:a16="http://schemas.microsoft.com/office/drawing/2014/main" id="{A3451629-72D6-4E33-A99A-40FAF7445D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100" name="Rectangle 25">
              <a:extLst>
                <a:ext uri="{FF2B5EF4-FFF2-40B4-BE49-F238E27FC236}">
                  <a16:creationId xmlns:a16="http://schemas.microsoft.com/office/drawing/2014/main" id="{E04F0FD4-BCD5-4435-A6B5-A2E69303B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101" name="Isosceles Triangle 1100">
              <a:extLst>
                <a:ext uri="{FF2B5EF4-FFF2-40B4-BE49-F238E27FC236}">
                  <a16:creationId xmlns:a16="http://schemas.microsoft.com/office/drawing/2014/main" id="{DE110F09-1C81-4E73-B5E9-D857CD879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102" name="Rectangle 27">
              <a:extLst>
                <a:ext uri="{FF2B5EF4-FFF2-40B4-BE49-F238E27FC236}">
                  <a16:creationId xmlns:a16="http://schemas.microsoft.com/office/drawing/2014/main" id="{273A9C01-06BD-4E8E-8BBF-2E2A9ECF4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103" name="Rectangle 28">
              <a:extLst>
                <a:ext uri="{FF2B5EF4-FFF2-40B4-BE49-F238E27FC236}">
                  <a16:creationId xmlns:a16="http://schemas.microsoft.com/office/drawing/2014/main" id="{B206C9B2-27BE-4B6F-A4D0-485FBBEB5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104" name="Rectangle 29">
              <a:extLst>
                <a:ext uri="{FF2B5EF4-FFF2-40B4-BE49-F238E27FC236}">
                  <a16:creationId xmlns:a16="http://schemas.microsoft.com/office/drawing/2014/main" id="{2E7D673E-0C5C-4F2B-B46E-3E9286B9E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105" name="Isosceles Triangle 1104">
              <a:extLst>
                <a:ext uri="{FF2B5EF4-FFF2-40B4-BE49-F238E27FC236}">
                  <a16:creationId xmlns:a16="http://schemas.microsoft.com/office/drawing/2014/main" id="{F0F78B34-9B26-4CA9-B8F0-B9638730F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pic>
        <p:nvPicPr>
          <p:cNvPr id="3" name="Picture 2" descr="Ontdek Krakau met onze Reisgids - KLM NL">
            <a:extLst>
              <a:ext uri="{FF2B5EF4-FFF2-40B4-BE49-F238E27FC236}">
                <a16:creationId xmlns:a16="http://schemas.microsoft.com/office/drawing/2014/main" id="{071D15C5-6309-91CF-78EF-A7B43AC95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2" r="22450" b="1107"/>
          <a:stretch>
            <a:fillRect/>
          </a:stretch>
        </p:blipFill>
        <p:spPr bwMode="auto"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241C12A-03F1-A39F-5BA9-CC35BFB00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05" y="1545630"/>
            <a:ext cx="4088190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b="1" dirty="0"/>
              <a:t>Krakow</a:t>
            </a:r>
          </a:p>
        </p:txBody>
      </p:sp>
      <p:cxnSp>
        <p:nvCxnSpPr>
          <p:cNvPr id="1107" name="Straight Connector 1106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9" name="Straight Connector 1108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CC4F513-0462-69F6-A656-C475FBE79B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70145" y="6041362"/>
            <a:ext cx="144692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111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1113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1115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997BA70-4DEE-6C21-9B70-FE2592B5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1117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1119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1121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1123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69E37BB4-227D-E797-2283-36608F64FA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16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573147-E081-8A26-E0F5-BBC6D100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5ACB779-91E7-A30A-111B-8FDF0CE544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7000"/>
          </a:blip>
          <a:srcRect l="48484" t="33998" r="7837" b="26767"/>
          <a:stretch/>
        </p:blipFill>
        <p:spPr>
          <a:xfrm rot="1748645">
            <a:off x="7234460" y="-1437823"/>
            <a:ext cx="6220002" cy="2968263"/>
          </a:xfrm>
          <a:prstGeom prst="triangle">
            <a:avLst>
              <a:gd name="adj" fmla="val 85513"/>
            </a:avLst>
          </a:prstGeom>
          <a:ln>
            <a:noFill/>
          </a:ln>
          <a:effectLst>
            <a:softEdge rad="11250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B93FA2-E388-1136-9AF6-4CD227AB4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77" y="331570"/>
            <a:ext cx="10515600" cy="53975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GB" b="1" dirty="0">
                <a:solidFill>
                  <a:srgbClr val="1C3D77"/>
                </a:solidFill>
              </a:rPr>
              <a:t>Links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D665B00-E2F5-8676-A5C0-B4C61954A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7115A12-9A4C-39BB-9269-530EBDCB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16</a:t>
            </a:fld>
            <a:endParaRPr lang="en-NL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58DC6E3D-E2E7-AF8B-C66A-9674097E6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  <p:sp>
        <p:nvSpPr>
          <p:cNvPr id="3" name="Rechthoek 5">
            <a:extLst>
              <a:ext uri="{FF2B5EF4-FFF2-40B4-BE49-F238E27FC236}">
                <a16:creationId xmlns:a16="http://schemas.microsoft.com/office/drawing/2014/main" id="{94E2A010-B916-C583-3CB4-B95601732171}"/>
              </a:ext>
            </a:extLst>
          </p:cNvPr>
          <p:cNvSpPr/>
          <p:nvPr/>
        </p:nvSpPr>
        <p:spPr>
          <a:xfrm>
            <a:off x="530225" y="1325366"/>
            <a:ext cx="8770938" cy="3690991"/>
          </a:xfrm>
          <a:solidFill>
            <a:schemeClr val="accent5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dirty="0">
                <a:solidFill>
                  <a:srgbClr val="1C3D77"/>
                </a:solidFill>
              </a:rPr>
              <a:t>Code </a:t>
            </a:r>
            <a:r>
              <a:rPr lang="nl-NL" dirty="0" err="1">
                <a:solidFill>
                  <a:srgbClr val="1C3D77"/>
                </a:solidFill>
              </a:rPr>
              <a:t>europe</a:t>
            </a:r>
            <a:r>
              <a:rPr lang="nl-NL" dirty="0">
                <a:solidFill>
                  <a:srgbClr val="1C3D77"/>
                </a:solidFill>
              </a:rPr>
              <a:t>:</a:t>
            </a:r>
          </a:p>
          <a:p>
            <a:r>
              <a:rPr lang="nl-NL" dirty="0">
                <a:solidFill>
                  <a:srgbClr val="1C3D77"/>
                </a:solidFill>
                <a:hlinkClick r:id="rId4"/>
              </a:rPr>
              <a:t>https://www.codeeurope.pl/en/</a:t>
            </a:r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r>
              <a:rPr lang="nl-NL" dirty="0" err="1">
                <a:solidFill>
                  <a:srgbClr val="1C3D77"/>
                </a:solidFill>
              </a:rPr>
              <a:t>Vids</a:t>
            </a:r>
            <a:r>
              <a:rPr lang="nl-NL" dirty="0">
                <a:solidFill>
                  <a:srgbClr val="1C3D77"/>
                </a:solidFill>
              </a:rPr>
              <a:t>:</a:t>
            </a:r>
          </a:p>
          <a:p>
            <a:r>
              <a:rPr lang="nl-NL" dirty="0">
                <a:solidFill>
                  <a:srgbClr val="1C3D77"/>
                </a:solidFill>
                <a:hlinkClick r:id="rId5"/>
              </a:rPr>
              <a:t>https://www.youtube.com/@CodeEurope/videos</a:t>
            </a:r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r>
              <a:rPr lang="nl-NL" dirty="0">
                <a:solidFill>
                  <a:srgbClr val="1C3D77"/>
                </a:solidFill>
              </a:rPr>
              <a:t>Nicolas </a:t>
            </a:r>
            <a:r>
              <a:rPr lang="nl-NL" dirty="0" err="1">
                <a:solidFill>
                  <a:srgbClr val="1C3D77"/>
                </a:solidFill>
              </a:rPr>
              <a:t>Parlog</a:t>
            </a:r>
            <a:r>
              <a:rPr lang="nl-NL" dirty="0">
                <a:solidFill>
                  <a:srgbClr val="1C3D77"/>
                </a:solidFill>
              </a:rPr>
              <a:t>:</a:t>
            </a:r>
          </a:p>
          <a:p>
            <a:r>
              <a:rPr lang="nl-NL" dirty="0">
                <a:solidFill>
                  <a:srgbClr val="1C3D77"/>
                </a:solidFill>
                <a:hlinkClick r:id="rId6"/>
              </a:rPr>
              <a:t>https://nipafx.dev/</a:t>
            </a:r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r>
              <a:rPr lang="nl-NL" dirty="0">
                <a:solidFill>
                  <a:srgbClr val="1C3D77"/>
                </a:solidFill>
              </a:rPr>
              <a:t>Dylan </a:t>
            </a:r>
            <a:r>
              <a:rPr lang="nl-NL" dirty="0" err="1">
                <a:solidFill>
                  <a:srgbClr val="1C3D77"/>
                </a:solidFill>
              </a:rPr>
              <a:t>Beattie</a:t>
            </a:r>
            <a:r>
              <a:rPr lang="nl-NL" dirty="0">
                <a:solidFill>
                  <a:srgbClr val="1C3D77"/>
                </a:solidFill>
              </a:rPr>
              <a:t>:</a:t>
            </a:r>
          </a:p>
          <a:p>
            <a:r>
              <a:rPr lang="nl-NL" dirty="0">
                <a:solidFill>
                  <a:srgbClr val="1C3D77"/>
                </a:solidFill>
                <a:hlinkClick r:id="rId7"/>
              </a:rPr>
              <a:t>https://dylanbeattie.net/</a:t>
            </a:r>
            <a:endParaRPr lang="nl-NL" dirty="0">
              <a:solidFill>
                <a:srgbClr val="1C3D77"/>
              </a:solidFill>
            </a:endParaRPr>
          </a:p>
          <a:p>
            <a:r>
              <a:rPr lang="nl-NL" dirty="0">
                <a:solidFill>
                  <a:srgbClr val="1C3D77"/>
                </a:solidFill>
                <a:hlinkClick r:id="rId8"/>
              </a:rPr>
              <a:t>https://www.youtube.com/watch?v=ajfb5LSbQVM</a:t>
            </a:r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883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B638029-D4C4-8283-9C51-34334E0FFF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7000"/>
          </a:blip>
          <a:srcRect l="48484" t="33998" r="7837" b="26767"/>
          <a:stretch/>
        </p:blipFill>
        <p:spPr>
          <a:xfrm rot="1748645">
            <a:off x="7234460" y="-1437823"/>
            <a:ext cx="6220002" cy="2968263"/>
          </a:xfrm>
          <a:prstGeom prst="triangle">
            <a:avLst>
              <a:gd name="adj" fmla="val 85513"/>
            </a:avLst>
          </a:prstGeom>
          <a:ln>
            <a:noFill/>
          </a:ln>
          <a:effectLst>
            <a:softEdge rad="11250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3029732-BCF2-8650-E010-F3E8F82FB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77" y="331570"/>
            <a:ext cx="10515600" cy="53975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GB" b="1" dirty="0" err="1">
                <a:solidFill>
                  <a:srgbClr val="1C3D77"/>
                </a:solidFill>
              </a:rPr>
              <a:t>Vragen</a:t>
            </a:r>
            <a:r>
              <a:rPr lang="en-GB" b="1" dirty="0">
                <a:solidFill>
                  <a:srgbClr val="1C3D77"/>
                </a:solidFill>
              </a:rPr>
              <a:t>… That’s the question?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AB4C140-0A4D-4CA9-DE79-AE0014AF8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 dirty="0"/>
              <a:t>6 April 2023</a:t>
            </a:r>
            <a:endParaRPr lang="en-NL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FC8F0F-FD48-ED5F-C376-3A5821134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17</a:t>
            </a:fld>
            <a:endParaRPr lang="en-NL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C6EF1B73-FE7E-52A9-6F0A-D22B0D1AB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  <p:sp>
        <p:nvSpPr>
          <p:cNvPr id="3" name="Rechthoek 5">
            <a:extLst>
              <a:ext uri="{FF2B5EF4-FFF2-40B4-BE49-F238E27FC236}">
                <a16:creationId xmlns:a16="http://schemas.microsoft.com/office/drawing/2014/main" id="{B277AF75-16CE-9651-3AFE-E2528D20C64C}"/>
              </a:ext>
            </a:extLst>
          </p:cNvPr>
          <p:cNvSpPr/>
          <p:nvPr/>
        </p:nvSpPr>
        <p:spPr>
          <a:xfrm>
            <a:off x="530225" y="1325366"/>
            <a:ext cx="8770938" cy="3690991"/>
          </a:xfrm>
          <a:solidFill>
            <a:schemeClr val="accent5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nl-NL" dirty="0">
              <a:solidFill>
                <a:srgbClr val="1C3D77"/>
              </a:solidFill>
            </a:endParaRPr>
          </a:p>
        </p:txBody>
      </p:sp>
      <p:pic>
        <p:nvPicPr>
          <p:cNvPr id="3074" name="Picture 2" descr="Wat we van kinderen kunnen leren over vragen stellen - HatRabbits">
            <a:extLst>
              <a:ext uri="{FF2B5EF4-FFF2-40B4-BE49-F238E27FC236}">
                <a16:creationId xmlns:a16="http://schemas.microsoft.com/office/drawing/2014/main" id="{A9052F91-57BE-B5B3-C9E9-BAEDCDB42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563" y="2084037"/>
            <a:ext cx="5484872" cy="3094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068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persoon, kleding, violet, Magenta&#10;&#10;Door AI gegenereerde inhoud is mogelijk onjuist.">
            <a:extLst>
              <a:ext uri="{FF2B5EF4-FFF2-40B4-BE49-F238E27FC236}">
                <a16:creationId xmlns:a16="http://schemas.microsoft.com/office/drawing/2014/main" id="{AEFC1891-2F14-35E0-833C-8B8BB44A0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1" t="839" r="24750"/>
          <a:stretch>
            <a:fillRect/>
          </a:stretch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3029732-BCF2-8650-E010-F3E8F82FB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443609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1" dirty="0"/>
              <a:t>Code Europe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AB4C140-0A4D-4CA9-DE79-AE0014AF83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36461" y="451861"/>
            <a:ext cx="143754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FC8F0F-FD48-ED5F-C376-3A5821134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C6EF1B73-FE7E-52A9-6F0A-D22B0D1AB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368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Arm Story Part 1 : From Acorns - by Babbage">
            <a:extLst>
              <a:ext uri="{FF2B5EF4-FFF2-40B4-BE49-F238E27FC236}">
                <a16:creationId xmlns:a16="http://schemas.microsoft.com/office/drawing/2014/main" id="{0807EF76-A354-087F-586D-F995C93E0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9" r="33268" b="-1"/>
          <a:stretch>
            <a:fillRect/>
          </a:stretch>
        </p:blipFill>
        <p:spPr bwMode="auto"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2A1F8A55-B7AB-4B0C-646A-6A296F5AF3E3}"/>
              </a:ext>
            </a:extLst>
          </p:cNvPr>
          <p:cNvSpPr txBox="1">
            <a:spLocks/>
          </p:cNvSpPr>
          <p:nvPr/>
        </p:nvSpPr>
        <p:spPr>
          <a:xfrm>
            <a:off x="5380563" y="1678665"/>
            <a:ext cx="3887839" cy="237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4600" b="1" dirty="0"/>
              <a:t>Exploitation on ARM architecture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DEC469C-0CED-12C1-9892-FFC688F878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36461" y="451861"/>
            <a:ext cx="143754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603D0A0-CD79-4217-8564-E505E2EEAA91}" type="datetime8">
              <a:rPr lang="en-US" smtClean="0"/>
              <a:pPr>
                <a:spcAft>
                  <a:spcPts val="600"/>
                </a:spcAft>
              </a:pPr>
              <a:t>11/12/25 10:17 AM</a:t>
            </a:fld>
            <a:endParaRPr lang="en-US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3591B625-6408-34C1-7783-622BE797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11597" y="6041362"/>
            <a:ext cx="340472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CC Group – Diversity Makes Strong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A9B195A-48FE-11E5-D1B6-DB1FC87EB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48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5FA094-5BF0-3531-0D3D-962855AB3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1164C0-0B7D-87E7-FB5B-A1A9C758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dirty="0"/>
              <a:t>Exploitation on ARM architecture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DEDF0BE-7D99-7027-30EB-35FEF7A443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76495" y="6041362"/>
            <a:ext cx="14405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897D210-592C-066F-1D90-59D4F7923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3074" name="Picture 2" descr="Hexadecimal Definition - What is the hexadecimal number system?">
            <a:extLst>
              <a:ext uri="{FF2B5EF4-FFF2-40B4-BE49-F238E27FC236}">
                <a16:creationId xmlns:a16="http://schemas.microsoft.com/office/drawing/2014/main" id="{C5570EFE-EE65-74E5-17C9-3BEADF048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0" r="14043"/>
          <a:stretch>
            <a:fillRect/>
          </a:stretch>
        </p:blipFill>
        <p:spPr bwMode="auto">
          <a:xfrm>
            <a:off x="882575" y="2159331"/>
            <a:ext cx="5153086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hoek 5">
            <a:extLst>
              <a:ext uri="{FF2B5EF4-FFF2-40B4-BE49-F238E27FC236}">
                <a16:creationId xmlns:a16="http://schemas.microsoft.com/office/drawing/2014/main" id="{21125E27-38DD-96F1-5FF9-70DE57202F75}"/>
              </a:ext>
            </a:extLst>
          </p:cNvPr>
          <p:cNvSpPr/>
          <p:nvPr/>
        </p:nvSpPr>
        <p:spPr>
          <a:xfrm>
            <a:off x="6416039" y="2160589"/>
            <a:ext cx="4626612" cy="3880773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ARM </a:t>
            </a:r>
            <a:r>
              <a:rPr lang="en-US" sz="15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architectuur</a:t>
            </a:r>
            <a:endParaRPr lang="en-US" sz="15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Assembly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Hex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instructie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set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Manipulatie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van de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instructieset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 custom set</a:t>
            </a: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Root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toegang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66DA70D1-4999-C045-41C7-394217B8A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06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lbert Einstein - Wikipedia">
            <a:extLst>
              <a:ext uri="{FF2B5EF4-FFF2-40B4-BE49-F238E27FC236}">
                <a16:creationId xmlns:a16="http://schemas.microsoft.com/office/drawing/2014/main" id="{827AD9E7-9761-B66C-F5D4-ACE4D2C43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0" r="1152" b="9093"/>
          <a:stretch>
            <a:fillRect/>
          </a:stretch>
        </p:blipFill>
        <p:spPr bwMode="auto"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3029732-BCF2-8650-E010-F3E8F82FB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388783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b="1"/>
              <a:t>Debug like a scientist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AB4C140-0A4D-4CA9-DE79-AE0014AF83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36461" y="451861"/>
            <a:ext cx="143754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FC8F0F-FD48-ED5F-C376-3A5821134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C6EF1B73-FE7E-52A9-6F0A-D22B0D1AB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994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D54E0-65DE-7BE7-8D56-4F8CB3FDD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248E06-3F24-340E-C6E9-35FACDF7D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dirty="0"/>
              <a:t>Debug like a scientist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354D8D8-1722-83C5-9793-6F1E843AD1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76495" y="6041362"/>
            <a:ext cx="14405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A49BEF9-927A-0065-2CB6-C2B21B4BB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3" name="Rechthoek 5">
            <a:extLst>
              <a:ext uri="{FF2B5EF4-FFF2-40B4-BE49-F238E27FC236}">
                <a16:creationId xmlns:a16="http://schemas.microsoft.com/office/drawing/2014/main" id="{4E912277-FE0C-F31E-7145-00D94ADAEAFD}"/>
              </a:ext>
            </a:extLst>
          </p:cNvPr>
          <p:cNvSpPr/>
          <p:nvPr/>
        </p:nvSpPr>
        <p:spPr>
          <a:xfrm>
            <a:off x="659055" y="1270000"/>
            <a:ext cx="4626612" cy="3880773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33CF884F-C402-C8EB-7E5D-7725B49F4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  <p:pic>
        <p:nvPicPr>
          <p:cNvPr id="6146" name="Picture 2" descr="Wetenschappelijke methode: boeiende activiteiten vanuit Storyboard That">
            <a:extLst>
              <a:ext uri="{FF2B5EF4-FFF2-40B4-BE49-F238E27FC236}">
                <a16:creationId xmlns:a16="http://schemas.microsoft.com/office/drawing/2014/main" id="{AC5EE333-2025-9D15-5E9D-ABC942A1D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72" y="1252000"/>
            <a:ext cx="8699391" cy="515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326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49E5B9-D37F-CEB9-1146-03C9C866F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5" name="Group 4124">
            <a:extLst>
              <a:ext uri="{FF2B5EF4-FFF2-40B4-BE49-F238E27FC236}">
                <a16:creationId xmlns:a16="http://schemas.microsoft.com/office/drawing/2014/main" id="{E4951899-B99C-47AB-9C7C-16264D7A1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126" name="Straight Connector 4125">
              <a:extLst>
                <a:ext uri="{FF2B5EF4-FFF2-40B4-BE49-F238E27FC236}">
                  <a16:creationId xmlns:a16="http://schemas.microsoft.com/office/drawing/2014/main" id="{B94D217E-92A1-48B2-B6BF-8B6A35AF9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7" name="Straight Connector 4126">
              <a:extLst>
                <a:ext uri="{FF2B5EF4-FFF2-40B4-BE49-F238E27FC236}">
                  <a16:creationId xmlns:a16="http://schemas.microsoft.com/office/drawing/2014/main" id="{69582FD9-95AB-4339-8A07-BAD420BE1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28" name="Rectangle 23">
              <a:extLst>
                <a:ext uri="{FF2B5EF4-FFF2-40B4-BE49-F238E27FC236}">
                  <a16:creationId xmlns:a16="http://schemas.microsoft.com/office/drawing/2014/main" id="{6778DC79-DE09-4F89-81B1-275C542D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4129" name="Rectangle 25">
              <a:extLst>
                <a:ext uri="{FF2B5EF4-FFF2-40B4-BE49-F238E27FC236}">
                  <a16:creationId xmlns:a16="http://schemas.microsoft.com/office/drawing/2014/main" id="{EAEC370A-1F34-4D8E-B065-81F6F568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4130" name="Isosceles Triangle 4129">
              <a:extLst>
                <a:ext uri="{FF2B5EF4-FFF2-40B4-BE49-F238E27FC236}">
                  <a16:creationId xmlns:a16="http://schemas.microsoft.com/office/drawing/2014/main" id="{A816EDF3-D9EE-488C-AFDC-022381513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4131" name="Rectangle 27">
              <a:extLst>
                <a:ext uri="{FF2B5EF4-FFF2-40B4-BE49-F238E27FC236}">
                  <a16:creationId xmlns:a16="http://schemas.microsoft.com/office/drawing/2014/main" id="{E8330BD4-97D9-4D24-815A-0E557B04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4132" name="Rectangle 28">
              <a:extLst>
                <a:ext uri="{FF2B5EF4-FFF2-40B4-BE49-F238E27FC236}">
                  <a16:creationId xmlns:a16="http://schemas.microsoft.com/office/drawing/2014/main" id="{EA8EDE67-BAC0-478C-99D9-BBC5AD53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4133" name="Rectangle 29">
              <a:extLst>
                <a:ext uri="{FF2B5EF4-FFF2-40B4-BE49-F238E27FC236}">
                  <a16:creationId xmlns:a16="http://schemas.microsoft.com/office/drawing/2014/main" id="{33DFB3F3-2523-4F1F-BC2B-B97C172F2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4134" name="Isosceles Triangle 4133">
              <a:extLst>
                <a:ext uri="{FF2B5EF4-FFF2-40B4-BE49-F238E27FC236}">
                  <a16:creationId xmlns:a16="http://schemas.microsoft.com/office/drawing/2014/main" id="{5E5660E4-7443-4FCC-AD43-9D1AE972B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4135" name="Isosceles Triangle 4134">
              <a:extLst>
                <a:ext uri="{FF2B5EF4-FFF2-40B4-BE49-F238E27FC236}">
                  <a16:creationId xmlns:a16="http://schemas.microsoft.com/office/drawing/2014/main" id="{4EDF9C36-B365-4426-85B9-82E0DE18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88B274F6-AE37-6CE0-912B-F9CEB21DD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1"/>
              <a:t>There is no such thing as Plain text</a:t>
            </a:r>
          </a:p>
        </p:txBody>
      </p:sp>
      <p:sp>
        <p:nvSpPr>
          <p:cNvPr id="3" name="Rechthoek 5">
            <a:extLst>
              <a:ext uri="{FF2B5EF4-FFF2-40B4-BE49-F238E27FC236}">
                <a16:creationId xmlns:a16="http://schemas.microsoft.com/office/drawing/2014/main" id="{3A4E5B72-7483-3D39-7028-961A3CF18AE9}"/>
              </a:ext>
            </a:extLst>
          </p:cNvPr>
          <p:cNvSpPr/>
          <p:nvPr/>
        </p:nvSpPr>
        <p:spPr>
          <a:xfrm>
            <a:off x="5209563" y="2160589"/>
            <a:ext cx="4064439" cy="3880773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</a:rPr>
              <a:t>Wat is de reden dat ASCII bestaat?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</a:rPr>
              <a:t>Wat waren de tekortkoming?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</a:rPr>
              <a:t>Hoe zijn we hier gekomen?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</a:rPr>
              <a:t>Fun thing: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https://codewithrockstar.com/</a:t>
            </a: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098" name="Picture 2" descr="Bulgarije Verkeersbord Stockfoto en meer beelden van Buitenopname -  Buitenopname, Bulgarije, Cyrillisch schrift - iStock">
            <a:extLst>
              <a:ext uri="{FF2B5EF4-FFF2-40B4-BE49-F238E27FC236}">
                <a16:creationId xmlns:a16="http://schemas.microsoft.com/office/drawing/2014/main" id="{B8B9A72A-81A6-60E8-916A-A266C3CA0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35" r="26152"/>
          <a:stretch>
            <a:fillRect/>
          </a:stretch>
        </p:blipFill>
        <p:spPr bwMode="auto"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37" name="Isosceles Triangle 4136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811EAEB-C7F7-C90F-073B-B1ACACBB95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92706" y="6041362"/>
            <a:ext cx="107379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3459588-AFA6-9060-05B0-8CA187157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1996" y="6041362"/>
            <a:ext cx="43200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F2224FBF-27BD-D5EF-2863-01CA25C312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983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119A8C-671E-341C-7448-B77C9E736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E4951899-B99C-47AB-9C7C-16264D7A1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34" name="Straight Connector 1033">
              <a:extLst>
                <a:ext uri="{FF2B5EF4-FFF2-40B4-BE49-F238E27FC236}">
                  <a16:creationId xmlns:a16="http://schemas.microsoft.com/office/drawing/2014/main" id="{B94D217E-92A1-48B2-B6BF-8B6A35AF9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69582FD9-95AB-4339-8A07-BAD420BE1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6" name="Rectangle 23">
              <a:extLst>
                <a:ext uri="{FF2B5EF4-FFF2-40B4-BE49-F238E27FC236}">
                  <a16:creationId xmlns:a16="http://schemas.microsoft.com/office/drawing/2014/main" id="{6778DC79-DE09-4F89-81B1-275C542D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37" name="Rectangle 25">
              <a:extLst>
                <a:ext uri="{FF2B5EF4-FFF2-40B4-BE49-F238E27FC236}">
                  <a16:creationId xmlns:a16="http://schemas.microsoft.com/office/drawing/2014/main" id="{EAEC370A-1F34-4D8E-B065-81F6F568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38" name="Isosceles Triangle 1037">
              <a:extLst>
                <a:ext uri="{FF2B5EF4-FFF2-40B4-BE49-F238E27FC236}">
                  <a16:creationId xmlns:a16="http://schemas.microsoft.com/office/drawing/2014/main" id="{A816EDF3-D9EE-488C-AFDC-022381513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39" name="Rectangle 27">
              <a:extLst>
                <a:ext uri="{FF2B5EF4-FFF2-40B4-BE49-F238E27FC236}">
                  <a16:creationId xmlns:a16="http://schemas.microsoft.com/office/drawing/2014/main" id="{E8330BD4-97D9-4D24-815A-0E557B04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40" name="Rectangle 28">
              <a:extLst>
                <a:ext uri="{FF2B5EF4-FFF2-40B4-BE49-F238E27FC236}">
                  <a16:creationId xmlns:a16="http://schemas.microsoft.com/office/drawing/2014/main" id="{EA8EDE67-BAC0-478C-99D9-BBC5AD53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41" name="Rectangle 29">
              <a:extLst>
                <a:ext uri="{FF2B5EF4-FFF2-40B4-BE49-F238E27FC236}">
                  <a16:creationId xmlns:a16="http://schemas.microsoft.com/office/drawing/2014/main" id="{33DFB3F3-2523-4F1F-BC2B-B97C172F2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42" name="Isosceles Triangle 1041">
              <a:extLst>
                <a:ext uri="{FF2B5EF4-FFF2-40B4-BE49-F238E27FC236}">
                  <a16:creationId xmlns:a16="http://schemas.microsoft.com/office/drawing/2014/main" id="{5E5660E4-7443-4FCC-AD43-9D1AE972B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43" name="Isosceles Triangle 1042">
              <a:extLst>
                <a:ext uri="{FF2B5EF4-FFF2-40B4-BE49-F238E27FC236}">
                  <a16:creationId xmlns:a16="http://schemas.microsoft.com/office/drawing/2014/main" id="{4EDF9C36-B365-4426-85B9-82E0DE18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0B26B0B6-CD34-22FA-3515-49B4E6918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7389" y="609600"/>
            <a:ext cx="5162204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1" dirty="0"/>
              <a:t>Java 25 (What happened from 22 till 25)</a:t>
            </a:r>
          </a:p>
        </p:txBody>
      </p:sp>
      <p:sp>
        <p:nvSpPr>
          <p:cNvPr id="3" name="Rechthoek 5">
            <a:extLst>
              <a:ext uri="{FF2B5EF4-FFF2-40B4-BE49-F238E27FC236}">
                <a16:creationId xmlns:a16="http://schemas.microsoft.com/office/drawing/2014/main" id="{EAED7576-345E-671A-3A77-2CB49480CADB}"/>
              </a:ext>
            </a:extLst>
          </p:cNvPr>
          <p:cNvSpPr/>
          <p:nvPr/>
        </p:nvSpPr>
        <p:spPr>
          <a:xfrm>
            <a:off x="5209563" y="2160589"/>
            <a:ext cx="4064439" cy="3880773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Wat is de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reden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ASCII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bestaat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Wat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waren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tekortkoming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zijn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hier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gekomen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 thing: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https://codewithrockstar.com/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28" name="Picture 4" descr="Java - ADM Interactive">
            <a:extLst>
              <a:ext uri="{FF2B5EF4-FFF2-40B4-BE49-F238E27FC236}">
                <a16:creationId xmlns:a16="http://schemas.microsoft.com/office/drawing/2014/main" id="{FA03106A-1EB6-1AD4-33AA-98BA4B3227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1" r="24389" b="-2"/>
          <a:stretch>
            <a:fillRect/>
          </a:stretch>
        </p:blipFill>
        <p:spPr bwMode="auto"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Isosceles Triangle 1044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546A3B7-6923-86C6-861E-DB4AACEB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92706" y="6041362"/>
            <a:ext cx="107379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4DE27E-E0D9-CF22-E86D-3E1EB4C42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1996" y="6041362"/>
            <a:ext cx="43200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668A2C3-69B5-4450-B5B1-A41842134C2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BE0CD85E-135A-3DE7-03D8-8A2E81C66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8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B638029-D4C4-8283-9C51-34334E0FFF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7000"/>
          </a:blip>
          <a:srcRect l="48484" t="33998" r="7837" b="26767"/>
          <a:stretch/>
        </p:blipFill>
        <p:spPr>
          <a:xfrm rot="1748645">
            <a:off x="7234460" y="-1437823"/>
            <a:ext cx="6220002" cy="2968263"/>
          </a:xfrm>
          <a:prstGeom prst="triangle">
            <a:avLst>
              <a:gd name="adj" fmla="val 85513"/>
            </a:avLst>
          </a:prstGeom>
          <a:ln>
            <a:noFill/>
          </a:ln>
          <a:effectLst>
            <a:softEdge rad="11250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3029732-BCF2-8650-E010-F3E8F82FB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77" y="331570"/>
            <a:ext cx="10515600" cy="53975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GB" b="1" dirty="0">
                <a:solidFill>
                  <a:srgbClr val="1C3D77"/>
                </a:solidFill>
              </a:rPr>
              <a:t>Java 25 (what happened from 22 till 25)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AB4C140-0A4D-4CA9-DE79-AE0014AF8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FC8F0F-FD48-ED5F-C376-3A5821134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8A2C3-69B5-4450-B5B1-A41842134C22}" type="slidenum">
              <a:rPr lang="en-NL" smtClean="0"/>
              <a:t>9</a:t>
            </a:fld>
            <a:endParaRPr lang="en-NL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C6EF1B73-FE7E-52A9-6F0A-D22B0D1AB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825" y="5808950"/>
            <a:ext cx="778075" cy="829947"/>
          </a:xfrm>
          <a:prstGeom prst="rect">
            <a:avLst/>
          </a:prstGeom>
        </p:spPr>
      </p:pic>
      <p:sp>
        <p:nvSpPr>
          <p:cNvPr id="3" name="Rechthoek 5">
            <a:extLst>
              <a:ext uri="{FF2B5EF4-FFF2-40B4-BE49-F238E27FC236}">
                <a16:creationId xmlns:a16="http://schemas.microsoft.com/office/drawing/2014/main" id="{B277AF75-16CE-9651-3AFE-E2528D20C64C}"/>
              </a:ext>
            </a:extLst>
          </p:cNvPr>
          <p:cNvSpPr/>
          <p:nvPr/>
        </p:nvSpPr>
        <p:spPr>
          <a:xfrm>
            <a:off x="530225" y="1325366"/>
            <a:ext cx="8770938" cy="4363053"/>
          </a:xfrm>
          <a:solidFill>
            <a:schemeClr val="accent5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r>
              <a:rPr lang="nl-NL" b="1" dirty="0">
                <a:solidFill>
                  <a:srgbClr val="1C3D77"/>
                </a:solidFill>
              </a:rPr>
              <a:t>Module </a:t>
            </a:r>
            <a:r>
              <a:rPr lang="nl-NL" b="1" dirty="0" err="1">
                <a:solidFill>
                  <a:srgbClr val="1C3D77"/>
                </a:solidFill>
              </a:rPr>
              <a:t>imports</a:t>
            </a:r>
            <a:r>
              <a:rPr lang="nl-NL" b="1" dirty="0">
                <a:solidFill>
                  <a:srgbClr val="1C3D77"/>
                </a:solidFill>
              </a:rPr>
              <a:t>	</a:t>
            </a:r>
            <a:r>
              <a:rPr lang="nl-NL" dirty="0">
                <a:solidFill>
                  <a:srgbClr val="1C3D77"/>
                </a:solidFill>
              </a:rPr>
              <a:t>								(JEP 511)</a:t>
            </a:r>
          </a:p>
          <a:p>
            <a:r>
              <a:rPr lang="nl-NL" dirty="0">
                <a:solidFill>
                  <a:srgbClr val="1C3D77"/>
                </a:solidFill>
              </a:rPr>
              <a:t>- </a:t>
            </a:r>
            <a:r>
              <a:rPr lang="nl-NL" dirty="0">
                <a:solidFill>
                  <a:srgbClr val="1C3D77"/>
                </a:solidFill>
                <a:latin typeface="Century Gothic" panose="020B0502020202020204" pitchFamily="34" charset="0"/>
              </a:rPr>
              <a:t>import module &lt;</a:t>
            </a:r>
            <a:r>
              <a:rPr lang="nl-NL" dirty="0" err="1">
                <a:solidFill>
                  <a:srgbClr val="1C3D77"/>
                </a:solidFill>
                <a:latin typeface="Century Gothic" panose="020B0502020202020204" pitchFamily="34" charset="0"/>
              </a:rPr>
              <a:t>module_name</a:t>
            </a:r>
            <a:r>
              <a:rPr lang="nl-NL" dirty="0">
                <a:solidFill>
                  <a:srgbClr val="1C3D77"/>
                </a:solidFill>
                <a:latin typeface="Century Gothic" panose="020B0502020202020204" pitchFamily="34" charset="0"/>
              </a:rPr>
              <a:t>&gt;</a:t>
            </a:r>
          </a:p>
          <a:p>
            <a:endParaRPr lang="nl-NL" dirty="0">
              <a:solidFill>
                <a:srgbClr val="1C3D77"/>
              </a:solidFill>
            </a:endParaRPr>
          </a:p>
          <a:p>
            <a:endParaRPr lang="nl-NL" dirty="0">
              <a:solidFill>
                <a:srgbClr val="1C3D77"/>
              </a:solidFill>
            </a:endParaRPr>
          </a:p>
          <a:p>
            <a:r>
              <a:rPr lang="nl-NL" b="1" dirty="0" err="1">
                <a:solidFill>
                  <a:srgbClr val="1C3D77"/>
                </a:solidFill>
              </a:rPr>
              <a:t>Simplified</a:t>
            </a:r>
            <a:r>
              <a:rPr lang="nl-NL" b="1" dirty="0">
                <a:solidFill>
                  <a:srgbClr val="1C3D77"/>
                </a:solidFill>
              </a:rPr>
              <a:t> </a:t>
            </a:r>
            <a:r>
              <a:rPr lang="nl-NL" b="1" dirty="0" err="1">
                <a:solidFill>
                  <a:srgbClr val="1C3D77"/>
                </a:solidFill>
              </a:rPr>
              <a:t>Main</a:t>
            </a:r>
            <a:r>
              <a:rPr lang="nl-NL" b="1" dirty="0">
                <a:solidFill>
                  <a:srgbClr val="1C3D77"/>
                </a:solidFill>
              </a:rPr>
              <a:t>	</a:t>
            </a:r>
            <a:r>
              <a:rPr lang="nl-NL" dirty="0">
                <a:solidFill>
                  <a:srgbClr val="1C3D77"/>
                </a:solidFill>
              </a:rPr>
              <a:t>								(JEP 512 / 330)</a:t>
            </a:r>
          </a:p>
          <a:p>
            <a:pPr marL="285750" indent="-285750">
              <a:buFontTx/>
              <a:buChar char="-"/>
            </a:pPr>
            <a:r>
              <a:rPr lang="nl-NL" dirty="0" err="1">
                <a:solidFill>
                  <a:srgbClr val="1C3D77"/>
                </a:solidFill>
                <a:latin typeface="Century Gothic" panose="020B0502020202020204" pitchFamily="34" charset="0"/>
              </a:rPr>
              <a:t>void</a:t>
            </a:r>
            <a:r>
              <a:rPr lang="nl-NL" dirty="0">
                <a:solidFill>
                  <a:srgbClr val="1C3D77"/>
                </a:solidFill>
                <a:latin typeface="Century Gothic" panose="020B0502020202020204" pitchFamily="34" charset="0"/>
              </a:rPr>
              <a:t> </a:t>
            </a:r>
            <a:r>
              <a:rPr lang="nl-NL" dirty="0" err="1">
                <a:solidFill>
                  <a:srgbClr val="1C3D77"/>
                </a:solidFill>
                <a:latin typeface="Century Gothic" panose="020B0502020202020204" pitchFamily="34" charset="0"/>
              </a:rPr>
              <a:t>main</a:t>
            </a:r>
            <a:r>
              <a:rPr lang="nl-NL" dirty="0">
                <a:solidFill>
                  <a:srgbClr val="1C3D77"/>
                </a:solidFill>
                <a:latin typeface="Century Gothic" panose="020B0502020202020204" pitchFamily="34" charset="0"/>
              </a:rPr>
              <a:t>() {}</a:t>
            </a:r>
          </a:p>
        </p:txBody>
      </p:sp>
    </p:spTree>
    <p:extLst>
      <p:ext uri="{BB962C8B-B14F-4D97-AF65-F5344CB8AC3E}">
        <p14:creationId xmlns:p14="http://schemas.microsoft.com/office/powerpoint/2010/main" val="269915384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149</TotalTime>
  <Words>442</Words>
  <Application>Microsoft Macintosh PowerPoint</Application>
  <PresentationFormat>Breedbeeld</PresentationFormat>
  <Paragraphs>125</Paragraphs>
  <Slides>17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Trebuchet MS</vt:lpstr>
      <vt:lpstr>Wingdings 3</vt:lpstr>
      <vt:lpstr>Facet</vt:lpstr>
      <vt:lpstr>PowerPoint-presentatie</vt:lpstr>
      <vt:lpstr>Code Europe</vt:lpstr>
      <vt:lpstr>PowerPoint-presentatie</vt:lpstr>
      <vt:lpstr>Exploitation on ARM architecture</vt:lpstr>
      <vt:lpstr>Debug like a scientist</vt:lpstr>
      <vt:lpstr>Debug like a scientist</vt:lpstr>
      <vt:lpstr>There is no such thing as Plain text</vt:lpstr>
      <vt:lpstr>Java 25 (What happened from 22 till 25)</vt:lpstr>
      <vt:lpstr>Java 25 (what happened from 22 till 25)</vt:lpstr>
      <vt:lpstr>Java 25 (what happened from 22 till 25)</vt:lpstr>
      <vt:lpstr>Java 25 (what happened from 22 till 25)</vt:lpstr>
      <vt:lpstr>Java 25 (what happened from 22 till 25)</vt:lpstr>
      <vt:lpstr>Conclusions</vt:lpstr>
      <vt:lpstr>Code Europe</vt:lpstr>
      <vt:lpstr>Krakow</vt:lpstr>
      <vt:lpstr>Links</vt:lpstr>
      <vt:lpstr>Vragen… That’s the question?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Structuur - Sharepoint</dc:title>
  <dc:creator>Samuel Makatita</dc:creator>
  <cp:keywords>Sharepoint;Template</cp:keywords>
  <cp:lastModifiedBy>marc hassing</cp:lastModifiedBy>
  <cp:revision>23</cp:revision>
  <cp:lastPrinted>2022-09-06T08:04:04Z</cp:lastPrinted>
  <dcterms:created xsi:type="dcterms:W3CDTF">2022-09-06T06:52:09Z</dcterms:created>
  <dcterms:modified xsi:type="dcterms:W3CDTF">2025-11-12T09:57:13Z</dcterms:modified>
</cp:coreProperties>
</file>

<file path=docProps/thumbnail.jpeg>
</file>